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5"/>
    <p:sldMasterId id="214748370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Barlow ExtraLight"/>
      <p:regular r:id="rId45"/>
      <p:bold r:id="rId46"/>
      <p:italic r:id="rId47"/>
      <p:boldItalic r:id="rId48"/>
    </p:embeddedFont>
    <p:embeddedFont>
      <p:font typeface="Hepta Slab Medium"/>
      <p:regular r:id="rId49"/>
      <p:bold r:id="rId50"/>
    </p:embeddedFont>
    <p:embeddedFont>
      <p:font typeface="Hepta Slab Light"/>
      <p:regular r:id="rId51"/>
      <p:bold r:id="rId52"/>
    </p:embeddedFont>
    <p:embeddedFont>
      <p:font typeface="Hepta Slab"/>
      <p:regular r:id="rId53"/>
      <p:bold r:id="rId54"/>
    </p:embeddedFont>
    <p:embeddedFont>
      <p:font typeface="Barlow Medium"/>
      <p:regular r:id="rId55"/>
      <p:bold r:id="rId56"/>
      <p:italic r:id="rId57"/>
      <p:boldItalic r:id="rId58"/>
    </p:embeddedFont>
    <p:embeddedFont>
      <p:font typeface="Barlow Light"/>
      <p:regular r:id="rId59"/>
      <p:bold r:id="rId60"/>
      <p:italic r:id="rId61"/>
      <p:boldItalic r:id="rId62"/>
    </p:embeddedFont>
    <p:embeddedFont>
      <p:font typeface="Barlow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CC41EA-4ADA-48ED-BFAF-CA119EA2B107}">
  <a:tblStyle styleId="{47CC41EA-4ADA-48ED-BFAF-CA119EA2B1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BarlowExtraLight-bold.fntdata"/><Relationship Id="rId45" Type="http://schemas.openxmlformats.org/officeDocument/2006/relationships/font" Target="fonts/BarlowExtra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BarlowExtraLight-boldItalic.fntdata"/><Relationship Id="rId47" Type="http://schemas.openxmlformats.org/officeDocument/2006/relationships/font" Target="fonts/BarlowExtraLight-italic.fntdata"/><Relationship Id="rId49" Type="http://schemas.openxmlformats.org/officeDocument/2006/relationships/font" Target="fonts/HeptaSlabMedium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BarlowLight-boldItalic.fntdata"/><Relationship Id="rId61" Type="http://schemas.openxmlformats.org/officeDocument/2006/relationships/font" Target="fonts/BarlowLight-italic.fntdata"/><Relationship Id="rId20" Type="http://schemas.openxmlformats.org/officeDocument/2006/relationships/slide" Target="slides/slide13.xml"/><Relationship Id="rId64" Type="http://schemas.openxmlformats.org/officeDocument/2006/relationships/font" Target="fonts/Barlow-bold.fntdata"/><Relationship Id="rId63" Type="http://schemas.openxmlformats.org/officeDocument/2006/relationships/font" Target="fonts/Barlow-regular.fntdata"/><Relationship Id="rId22" Type="http://schemas.openxmlformats.org/officeDocument/2006/relationships/slide" Target="slides/slide15.xml"/><Relationship Id="rId66" Type="http://schemas.openxmlformats.org/officeDocument/2006/relationships/font" Target="fonts/Barlow-boldItalic.fntdata"/><Relationship Id="rId21" Type="http://schemas.openxmlformats.org/officeDocument/2006/relationships/slide" Target="slides/slide14.xml"/><Relationship Id="rId65" Type="http://schemas.openxmlformats.org/officeDocument/2006/relationships/font" Target="fonts/Barlow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BarlowLight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ptaSlabLight-regular.fntdata"/><Relationship Id="rId50" Type="http://schemas.openxmlformats.org/officeDocument/2006/relationships/font" Target="fonts/HeptaSlabMedium-bold.fntdata"/><Relationship Id="rId53" Type="http://schemas.openxmlformats.org/officeDocument/2006/relationships/font" Target="fonts/HeptaSlab-regular.fntdata"/><Relationship Id="rId52" Type="http://schemas.openxmlformats.org/officeDocument/2006/relationships/font" Target="fonts/HeptaSlabLight-bold.fntdata"/><Relationship Id="rId11" Type="http://schemas.openxmlformats.org/officeDocument/2006/relationships/slide" Target="slides/slide4.xml"/><Relationship Id="rId55" Type="http://schemas.openxmlformats.org/officeDocument/2006/relationships/font" Target="fonts/BarlowMedium-regular.fntdata"/><Relationship Id="rId10" Type="http://schemas.openxmlformats.org/officeDocument/2006/relationships/slide" Target="slides/slide3.xml"/><Relationship Id="rId54" Type="http://schemas.openxmlformats.org/officeDocument/2006/relationships/font" Target="fonts/HeptaSlab-bold.fntdata"/><Relationship Id="rId13" Type="http://schemas.openxmlformats.org/officeDocument/2006/relationships/slide" Target="slides/slide6.xml"/><Relationship Id="rId57" Type="http://schemas.openxmlformats.org/officeDocument/2006/relationships/font" Target="fonts/BarlowMedium-italic.fntdata"/><Relationship Id="rId12" Type="http://schemas.openxmlformats.org/officeDocument/2006/relationships/slide" Target="slides/slide5.xml"/><Relationship Id="rId56" Type="http://schemas.openxmlformats.org/officeDocument/2006/relationships/font" Target="fonts/BarlowMedium-bold.fntdata"/><Relationship Id="rId15" Type="http://schemas.openxmlformats.org/officeDocument/2006/relationships/slide" Target="slides/slide8.xml"/><Relationship Id="rId59" Type="http://schemas.openxmlformats.org/officeDocument/2006/relationships/font" Target="fonts/BarlowLight-regular.fntdata"/><Relationship Id="rId14" Type="http://schemas.openxmlformats.org/officeDocument/2006/relationships/slide" Target="slides/slide7.xml"/><Relationship Id="rId58" Type="http://schemas.openxmlformats.org/officeDocument/2006/relationships/font" Target="fonts/BarlowMedium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1cd13276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1cd13276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1cd132765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1cd132765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1fe689d9b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1fe689d9b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1fe689d9b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51fe689d9b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1fe689d9b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1fe689d9b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1fe689d9b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51fe689d9b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1fe689d9b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1fe689d9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1fe689d9b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51fe689d9b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7580d9dc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7580d9d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1fe689d9b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1fe689d9b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51cd132765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51cd132765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1cd132765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1cd132765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1fe689d9b_4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51fe689d9b_4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51fe689d9b_4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51fe689d9b_4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1fe689d9b_4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51fe689d9b_4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1fe689d9b_4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51fe689d9b_4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1fe689d9b_4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51fe689d9b_4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1fe689d9b_4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1fe689d9b_4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1fe689d9b_4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51fe689d9b_4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1fe689d9b_4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1fe689d9b_4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1fe689d9b_4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1fe689d9b_4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51fe689d9b_4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51fe689d9b_4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1cd132765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1cd132765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1fe689d9b_4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51fe689d9b_4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1fe689d9b_4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1fe689d9b_4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1fe689d9b_4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51fe689d9b_4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1fe689d9b_4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51fe689d9b_4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51fe689d9b_4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51fe689d9b_4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51fe689d9b_4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51fe689d9b_4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51fe689d9b_4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51fe689d9b_4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51cd132765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51cd132765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1fe689d9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1fe689d9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1fe689d9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1fe689d9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1fe689d9b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1fe689d9b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1fe689d9b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1fe689d9b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1fe689d9b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1fe689d9b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1fe689d9b_4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1fe689d9b_4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gif"/><Relationship Id="rId4" Type="http://schemas.openxmlformats.org/officeDocument/2006/relationships/image" Target="../media/image3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energy.gov/sites/default/files/2024-02/46060_DOE_GDO_Microgrid_Overview_Fact_Sheet_RELEASE_508.pdf" TargetMode="External"/><Relationship Id="rId4" Type="http://schemas.openxmlformats.org/officeDocument/2006/relationships/hyperlink" Target="https://www.naseo.org/issues/electricity/microgrids" TargetMode="External"/><Relationship Id="rId9" Type="http://schemas.openxmlformats.org/officeDocument/2006/relationships/hyperlink" Target="https://www.cretechnology.com/en/blog/microgrid-controller/" TargetMode="External"/><Relationship Id="rId5" Type="http://schemas.openxmlformats.org/officeDocument/2006/relationships/hyperlink" Target="https://www.shinnecock-nsn.gov/" TargetMode="External"/><Relationship Id="rId6" Type="http://schemas.openxmlformats.org/officeDocument/2006/relationships/hyperlink" Target="https://enlighten.enphaseenergy.com/web/4881367/today/graph/hours?v=3.4.0" TargetMode="External"/><Relationship Id="rId7" Type="http://schemas.openxmlformats.org/officeDocument/2006/relationships/hyperlink" Target="https://www.solarinsure.com/what-does-enphase-enlighten-do" TargetMode="External"/><Relationship Id="rId8" Type="http://schemas.openxmlformats.org/officeDocument/2006/relationships/hyperlink" Target="https://tech-stack.com/blog/microgrid-optimization/" TargetMode="External"/><Relationship Id="rId10" Type="http://schemas.openxmlformats.org/officeDocument/2006/relationships/hyperlink" Target="https://www.visualcrossing.com/weather-query-builder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44.png"/><Relationship Id="rId6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8.gif"/><Relationship Id="rId5" Type="http://schemas.openxmlformats.org/officeDocument/2006/relationships/image" Target="../media/image5.gif"/><Relationship Id="rId6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89825" y="1124700"/>
            <a:ext cx="89418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000"/>
              <a:t># </a:t>
            </a:r>
            <a:r>
              <a:rPr lang="en" sz="3000"/>
              <a:t>Modeling the Relationship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000"/>
              <a:t># Between </a:t>
            </a:r>
            <a:r>
              <a:rPr lang="en" sz="3000">
                <a:solidFill>
                  <a:srgbClr val="0B5394"/>
                </a:solidFill>
              </a:rPr>
              <a:t>Energy</a:t>
            </a:r>
            <a:r>
              <a:rPr lang="en" sz="3000"/>
              <a:t> and </a:t>
            </a:r>
            <a:r>
              <a:rPr lang="en" sz="3000">
                <a:solidFill>
                  <a:srgbClr val="0B5394"/>
                </a:solidFill>
              </a:rPr>
              <a:t>Weather Patterns</a:t>
            </a:r>
            <a:endParaRPr sz="30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000"/>
              <a:t># </a:t>
            </a:r>
            <a:r>
              <a:rPr lang="en" sz="2700"/>
              <a:t>For a Microgrid On Shinnecock Reservation</a:t>
            </a:r>
            <a:endParaRPr sz="2700"/>
          </a:p>
        </p:txBody>
      </p:sp>
      <p:sp>
        <p:nvSpPr>
          <p:cNvPr id="372" name="Google Shape;372;p59"/>
          <p:cNvSpPr txBox="1"/>
          <p:nvPr>
            <p:ph idx="2" type="subTitle"/>
          </p:nvPr>
        </p:nvSpPr>
        <p:spPr>
          <a:xfrm>
            <a:off x="2689200" y="3249275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500">
                <a:solidFill>
                  <a:schemeClr val="dk1"/>
                </a:solidFill>
              </a:rPr>
              <a:t>Eliana Matsil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500">
                <a:solidFill>
                  <a:schemeClr val="dk1"/>
                </a:solidFill>
              </a:rPr>
              <a:t>113462304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500">
                <a:solidFill>
                  <a:schemeClr val="dk1"/>
                </a:solidFill>
              </a:rPr>
              <a:t>May 1, 2025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73" name="Google Shape;373;p59"/>
          <p:cNvSpPr txBox="1"/>
          <p:nvPr/>
        </p:nvSpPr>
        <p:spPr>
          <a:xfrm flipH="1" rot="10800000">
            <a:off x="664650" y="2787275"/>
            <a:ext cx="7814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pta Slab Light"/>
                <a:ea typeface="Hepta Slab Light"/>
                <a:cs typeface="Hepta Slab Light"/>
                <a:sym typeface="Hepta Slab Light"/>
              </a:rPr>
              <a:t>—---------------------------------------------------------------------------------------------------</a:t>
            </a:r>
            <a:endParaRPr sz="1500">
              <a:solidFill>
                <a:schemeClr val="dk1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pic>
        <p:nvPicPr>
          <p:cNvPr descr="a pink lightning bolt on a white background (Provided by Tenor)" id="374" name="Google Shape;3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15625" y="629654"/>
            <a:ext cx="743723" cy="93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illustration of a yellow sun with rays and the letter u on its face (Provided by Tenor)" id="375" name="Google Shape;37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775" y="789450"/>
            <a:ext cx="1575325" cy="7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</a:rPr>
              <a:t>Numerical Methods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459" name="Google Shape;459;p68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/>
          <p:nvPr/>
        </p:nvSpPr>
        <p:spPr>
          <a:xfrm>
            <a:off x="345450" y="1373175"/>
            <a:ext cx="7765200" cy="1661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5" name="Google Shape;465;p69"/>
          <p:cNvSpPr txBox="1"/>
          <p:nvPr>
            <p:ph idx="2" type="title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Importing Libraries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66" name="Google Shape;466;p69"/>
          <p:cNvSpPr txBox="1"/>
          <p:nvPr/>
        </p:nvSpPr>
        <p:spPr>
          <a:xfrm>
            <a:off x="262650" y="3071500"/>
            <a:ext cx="87339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b="1"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Pandas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reading the csv file, converting timestamp to datetime 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b="1"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Numpy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 np.exp(), np.inf, np.linspace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b="1"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Matplotlib.pyplot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plotting results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b="1"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Scipy.optimize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&amp; </a:t>
            </a:r>
            <a:r>
              <a:rPr b="1"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curve_fit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fitting models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b="1"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Sklearn.metrics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&amp; </a:t>
            </a:r>
            <a:r>
              <a:rPr b="1"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r2_score, mean_squared_error, mean_absolute_error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evaluating model validity/error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67" name="Google Shape;467;p69" title="Screenshot 2025-04-30 at 11.47.05 PM.png"/>
          <p:cNvPicPr preferRelativeResize="0"/>
          <p:nvPr/>
        </p:nvPicPr>
        <p:blipFill rotWithShape="1">
          <a:blip r:embed="rId3">
            <a:alphaModFix/>
          </a:blip>
          <a:srcRect b="0" l="556" r="0" t="2978"/>
          <a:stretch/>
        </p:blipFill>
        <p:spPr>
          <a:xfrm>
            <a:off x="456000" y="1502050"/>
            <a:ext cx="7586375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/>
          <p:nvPr/>
        </p:nvSpPr>
        <p:spPr>
          <a:xfrm>
            <a:off x="391475" y="1484650"/>
            <a:ext cx="5712900" cy="2503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3" name="Google Shape;473;p70"/>
          <p:cNvSpPr txBox="1"/>
          <p:nvPr>
            <p:ph idx="2" type="title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Loading &amp; Converting Data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74" name="Google Shape;474;p70"/>
          <p:cNvSpPr txBox="1"/>
          <p:nvPr/>
        </p:nvSpPr>
        <p:spPr>
          <a:xfrm>
            <a:off x="262650" y="4091400"/>
            <a:ext cx="86187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Converting timestamp to datetime format in order to extract month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Converting energy units from Wh to kWh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75" name="Google Shape;475;p70" title="Screenshot 2025-05-01 at 12.01.4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46" y="1617029"/>
            <a:ext cx="5387786" cy="22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0"/>
          <p:cNvSpPr txBox="1"/>
          <p:nvPr/>
        </p:nvSpPr>
        <p:spPr>
          <a:xfrm>
            <a:off x="6203225" y="1768450"/>
            <a:ext cx="29409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Data stored in CSV: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Time (15-minute intervals)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Production (Wh)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Consumption (Wh)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Temperature (°F)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Solar Irradiance (W/m</a:t>
            </a:r>
            <a:r>
              <a:rPr baseline="30000"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2</a:t>
            </a: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)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/>
          <p:nvPr/>
        </p:nvSpPr>
        <p:spPr>
          <a:xfrm>
            <a:off x="481400" y="2810475"/>
            <a:ext cx="6372300" cy="2041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2" name="Google Shape;482;p71"/>
          <p:cNvSpPr txBox="1"/>
          <p:nvPr>
            <p:ph idx="2" type="title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</a:t>
            </a:r>
            <a:r>
              <a:rPr lang="en" sz="3000">
                <a:solidFill>
                  <a:schemeClr val="dk1"/>
                </a:solidFill>
              </a:rPr>
              <a:t>Aggregating Data to Reduce Noise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83" name="Google Shape;483;p71"/>
          <p:cNvSpPr txBox="1"/>
          <p:nvPr/>
        </p:nvSpPr>
        <p:spPr>
          <a:xfrm>
            <a:off x="291600" y="1373175"/>
            <a:ext cx="86850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Original raw data showed lots of noise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To reduce error: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Energy data was summed daily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Weather data was averaged daily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84" name="Google Shape;484;p71" title="Screenshot 2025-05-01 at 7.49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00" y="2980725"/>
            <a:ext cx="6063226" cy="17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/>
          <p:nvPr/>
        </p:nvSpPr>
        <p:spPr>
          <a:xfrm>
            <a:off x="3828225" y="2300550"/>
            <a:ext cx="5148300" cy="239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0" name="Google Shape;490;p72"/>
          <p:cNvSpPr txBox="1"/>
          <p:nvPr>
            <p:ph idx="2" type="title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Splitting Data into Cold/Warm Months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91" name="Google Shape;491;p72"/>
          <p:cNvSpPr txBox="1"/>
          <p:nvPr/>
        </p:nvSpPr>
        <p:spPr>
          <a:xfrm>
            <a:off x="291525" y="1743800"/>
            <a:ext cx="86850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Exploring the potential for the data to be modeled more 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accurately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based on time of year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Data split between: 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b="1"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Cold Months</a:t>
            </a:r>
            <a:endParaRPr b="1"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(November - March)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b="1"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Warm Months</a:t>
            </a:r>
            <a:endParaRPr b="1"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(May - September) 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92" name="Google Shape;492;p72" title="Screenshot 2025-05-01 at 8.01.13 AM.png"/>
          <p:cNvPicPr preferRelativeResize="0"/>
          <p:nvPr/>
        </p:nvPicPr>
        <p:blipFill rotWithShape="1">
          <a:blip r:embed="rId3">
            <a:alphaModFix/>
          </a:blip>
          <a:srcRect b="0" l="1429" r="0" t="0"/>
          <a:stretch/>
        </p:blipFill>
        <p:spPr>
          <a:xfrm>
            <a:off x="4166712" y="2410874"/>
            <a:ext cx="4585229" cy="21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3"/>
          <p:cNvSpPr/>
          <p:nvPr/>
        </p:nvSpPr>
        <p:spPr>
          <a:xfrm>
            <a:off x="4388100" y="1308950"/>
            <a:ext cx="4658400" cy="3801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8" name="Google Shape;498;p73"/>
          <p:cNvSpPr txBox="1"/>
          <p:nvPr>
            <p:ph idx="2" type="title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Assigning Data Type &amp; Plot Labels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99" name="Google Shape;499;p73"/>
          <p:cNvSpPr txBox="1"/>
          <p:nvPr/>
        </p:nvSpPr>
        <p:spPr>
          <a:xfrm>
            <a:off x="291525" y="1742450"/>
            <a:ext cx="4020600" cy="28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User assigns a type of dataset</a:t>
            </a:r>
            <a:endParaRPr sz="16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Original data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Aggregated data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Cold/warm data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User assigns x and y data</a:t>
            </a:r>
            <a:endParaRPr sz="16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Cons (kWh) vs. Temp (°F)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Prod (kWh) vs. Solar (W/m²)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Plotting labels are customized based on choice of dataset</a:t>
            </a:r>
            <a:endParaRPr sz="16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00" name="Google Shape;500;p73" title="Screenshot 2025-05-01 at 8.06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400" y="1449363"/>
            <a:ext cx="4099800" cy="35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4"/>
          <p:cNvSpPr/>
          <p:nvPr/>
        </p:nvSpPr>
        <p:spPr>
          <a:xfrm>
            <a:off x="350525" y="1373175"/>
            <a:ext cx="2130600" cy="1569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06" name="Google Shape;506;p74"/>
          <p:cNvSpPr txBox="1"/>
          <p:nvPr>
            <p:ph idx="2" type="title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</a:t>
            </a:r>
            <a:r>
              <a:rPr lang="en" sz="3000">
                <a:solidFill>
                  <a:schemeClr val="dk1"/>
                </a:solidFill>
              </a:rPr>
              <a:t> </a:t>
            </a:r>
            <a:r>
              <a:rPr lang="en" sz="3000">
                <a:solidFill>
                  <a:schemeClr val="dk1"/>
                </a:solidFill>
              </a:rPr>
              <a:t>Fitting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07" name="Google Shape;507;p74"/>
          <p:cNvSpPr txBox="1"/>
          <p:nvPr/>
        </p:nvSpPr>
        <p:spPr>
          <a:xfrm>
            <a:off x="7228900" y="3164400"/>
            <a:ext cx="22650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Models: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Linear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Quadratic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Cubic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Quartic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Exponential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508" name="Google Shape;508;p74"/>
          <p:cNvSpPr/>
          <p:nvPr/>
        </p:nvSpPr>
        <p:spPr>
          <a:xfrm>
            <a:off x="2827050" y="1336475"/>
            <a:ext cx="4933500" cy="2592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09" name="Google Shape;509;p74"/>
          <p:cNvSpPr txBox="1"/>
          <p:nvPr/>
        </p:nvSpPr>
        <p:spPr>
          <a:xfrm>
            <a:off x="3480475" y="3800225"/>
            <a:ext cx="4477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Looping through each polynomial degree 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Stored results in a dictionary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Hepta Slab"/>
              <a:buChar char="●"/>
            </a:pPr>
            <a:r>
              <a:rPr lang="en" sz="18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Stored results in a dictionary</a:t>
            </a:r>
            <a:endParaRPr sz="18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10" name="Google Shape;510;p74" title="Screenshot 2025-05-11 at 2.11.4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74" y="1468308"/>
            <a:ext cx="1964089" cy="135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4" title="Screenshot 2025-05-11 at 2.13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180" y="1416412"/>
            <a:ext cx="4463913" cy="243270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5"/>
          <p:cNvSpPr txBox="1"/>
          <p:nvPr>
            <p:ph idx="2" type="title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Fitting Data to Polynomial Models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17" name="Google Shape;517;p75"/>
          <p:cNvSpPr/>
          <p:nvPr/>
        </p:nvSpPr>
        <p:spPr>
          <a:xfrm>
            <a:off x="248850" y="1318225"/>
            <a:ext cx="4477200" cy="3694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18" name="Google Shape;518;p75"/>
          <p:cNvSpPr txBox="1"/>
          <p:nvPr/>
        </p:nvSpPr>
        <p:spPr>
          <a:xfrm>
            <a:off x="4646500" y="1790300"/>
            <a:ext cx="4547700" cy="27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Looping through each polynomial degree 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Linear 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Quadratic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Cubic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Quartic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Fitting data to each model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Calculating predicted y-values and metrics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Storing results in a dictionary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Writing equations for each model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Printing results for each model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Identifying the best fit model based on the highest R2 Score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19" name="Google Shape;519;p75" title="Screenshot 2025-05-11 at 2.22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48" y="1415454"/>
            <a:ext cx="3791002" cy="350019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6"/>
          <p:cNvSpPr/>
          <p:nvPr/>
        </p:nvSpPr>
        <p:spPr>
          <a:xfrm>
            <a:off x="3739775" y="1434850"/>
            <a:ext cx="5200200" cy="3387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25" name="Google Shape;525;p76"/>
          <p:cNvSpPr txBox="1"/>
          <p:nvPr>
            <p:ph idx="2" type="title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Plotting &amp; Printing Results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26" name="Google Shape;526;p76"/>
          <p:cNvSpPr txBox="1"/>
          <p:nvPr/>
        </p:nvSpPr>
        <p:spPr>
          <a:xfrm>
            <a:off x="52700" y="1812950"/>
            <a:ext cx="37692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Looping through each polynomial degree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Generating smooth, fitted curves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Plotting fitted curves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Plotting residuals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Printing best fit model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27" name="Google Shape;527;p76" title="Screenshot 2025-05-11 at 2.16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550" y="1569750"/>
            <a:ext cx="4689226" cy="307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Results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533" name="Google Shape;533;p77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Background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1" name="Google Shape;381;p60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8"/>
          <p:cNvSpPr/>
          <p:nvPr/>
        </p:nvSpPr>
        <p:spPr>
          <a:xfrm>
            <a:off x="1381350" y="1465675"/>
            <a:ext cx="6381300" cy="333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39" name="Google Shape;539;p78"/>
          <p:cNvSpPr txBox="1"/>
          <p:nvPr>
            <p:ph idx="2" type="title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</a:t>
            </a:r>
            <a:r>
              <a:rPr lang="en" sz="2900">
                <a:solidFill>
                  <a:schemeClr val="dk1"/>
                </a:solidFill>
              </a:rPr>
              <a:t>(°F)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[All Months, Non-Aggregated]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40" name="Google Shape;540;p78"/>
          <p:cNvSpPr txBox="1"/>
          <p:nvPr/>
        </p:nvSpPr>
        <p:spPr>
          <a:xfrm>
            <a:off x="2298849" y="4378975"/>
            <a:ext cx="5363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0.372		0.436		0.459		0.459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b="1" sz="2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41" name="Google Shape;541;p78" title="Screenshot 2025-05-12 at 12.05.3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3" y="1584177"/>
            <a:ext cx="5813473" cy="29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9"/>
          <p:cNvSpPr/>
          <p:nvPr/>
        </p:nvSpPr>
        <p:spPr>
          <a:xfrm>
            <a:off x="1417488" y="1435675"/>
            <a:ext cx="6309000" cy="333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47" name="Google Shape;547;p79"/>
          <p:cNvSpPr txBox="1"/>
          <p:nvPr/>
        </p:nvSpPr>
        <p:spPr>
          <a:xfrm>
            <a:off x="2152802" y="4348975"/>
            <a:ext cx="491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0.625		</a:t>
            </a: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0.778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0.789		0.790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</a:t>
            </a:r>
            <a:r>
              <a:rPr b="1" lang="en" sz="2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Better Fit	Overfitting →</a:t>
            </a:r>
            <a:endParaRPr b="1" sz="2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8" name="Google Shape;548;p79"/>
          <p:cNvSpPr txBox="1"/>
          <p:nvPr>
            <p:ph idx="2" type="title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[All Months, </a:t>
            </a:r>
            <a:r>
              <a:rPr lang="en" sz="2500">
                <a:solidFill>
                  <a:schemeClr val="dk1"/>
                </a:solidFill>
              </a:rPr>
              <a:t>Aggregated]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49" name="Google Shape;549;p79" title="Screenshot 2025-05-12 at 12.08.1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938" y="1587500"/>
            <a:ext cx="5722102" cy="28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/>
          <p:nvPr/>
        </p:nvSpPr>
        <p:spPr>
          <a:xfrm>
            <a:off x="1388238" y="1473175"/>
            <a:ext cx="6367500" cy="333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55" name="Google Shape;555;p80"/>
          <p:cNvSpPr txBox="1"/>
          <p:nvPr/>
        </p:nvSpPr>
        <p:spPr>
          <a:xfrm>
            <a:off x="2142887" y="4453975"/>
            <a:ext cx="5023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0.661		0.668		0.681		0.681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b="1" sz="2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6" name="Google Shape;556;p80"/>
          <p:cNvSpPr txBox="1"/>
          <p:nvPr>
            <p:ph idx="2" type="title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[Cold Months, Aggregated]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57" name="Google Shape;557;p80" title="Screenshot 2025-05-12 at 12.12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800" y="1597275"/>
            <a:ext cx="5872374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1"/>
          <p:cNvSpPr/>
          <p:nvPr/>
        </p:nvSpPr>
        <p:spPr>
          <a:xfrm>
            <a:off x="1555800" y="1458175"/>
            <a:ext cx="6032400" cy="333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63" name="Google Shape;563;p81"/>
          <p:cNvSpPr txBox="1"/>
          <p:nvPr/>
        </p:nvSpPr>
        <p:spPr>
          <a:xfrm>
            <a:off x="2182207" y="4371475"/>
            <a:ext cx="4921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0.001		0.493		0.496		0.509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b="1" sz="2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4" name="Google Shape;564;p81"/>
          <p:cNvSpPr txBox="1"/>
          <p:nvPr>
            <p:ph idx="2" type="title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[Warm Months, Aggregated]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65" name="Google Shape;565;p81" title="Screenshot 2025-05-12 at 12.15.1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50" y="1625000"/>
            <a:ext cx="5649150" cy="288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2"/>
          <p:cNvSpPr/>
          <p:nvPr/>
        </p:nvSpPr>
        <p:spPr>
          <a:xfrm>
            <a:off x="311225" y="1323050"/>
            <a:ext cx="3366300" cy="367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1" name="Google Shape;571;p82"/>
          <p:cNvSpPr txBox="1"/>
          <p:nvPr>
            <p:ph idx="2" type="title"/>
          </p:nvPr>
        </p:nvSpPr>
        <p:spPr>
          <a:xfrm>
            <a:off x="0" y="2955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72" name="Google Shape;572;p82" title="download-2.png"/>
          <p:cNvPicPr preferRelativeResize="0"/>
          <p:nvPr/>
        </p:nvPicPr>
        <p:blipFill rotWithShape="1">
          <a:blip r:embed="rId3">
            <a:alphaModFix/>
          </a:blip>
          <a:srcRect b="0" l="20267" r="60004" t="7587"/>
          <a:stretch/>
        </p:blipFill>
        <p:spPr>
          <a:xfrm>
            <a:off x="656175" y="1382663"/>
            <a:ext cx="2585874" cy="35527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573" name="Google Shape;573;p82"/>
          <p:cNvGraphicFramePr/>
          <p:nvPr/>
        </p:nvGraphicFramePr>
        <p:xfrm>
          <a:off x="3830375" y="1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{47CC41EA-4ADA-48ED-BFAF-CA119EA2B107}</a:tableStyleId>
              </a:tblPr>
              <a:tblGrid>
                <a:gridCol w="1367625"/>
                <a:gridCol w="3634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Data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All Months</a:t>
                      </a: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, Aggregated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Best Model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Quadratic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Equation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y</a:t>
                      </a:r>
                      <a:r>
                        <a:rPr lang="en" sz="13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 = </a:t>
                      </a:r>
                      <a:r>
                        <a:rPr lang="en" sz="13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0.0371 * x² + -5.0025 * x + 202.6014</a:t>
                      </a:r>
                      <a:endParaRPr sz="6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R²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0.778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RMSE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11.52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MAE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8.307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3"/>
          <p:cNvSpPr/>
          <p:nvPr/>
        </p:nvSpPr>
        <p:spPr>
          <a:xfrm>
            <a:off x="1343700" y="1487950"/>
            <a:ext cx="6456600" cy="333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9" name="Google Shape;579;p83"/>
          <p:cNvSpPr txBox="1"/>
          <p:nvPr>
            <p:ph idx="2" type="title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[All Months, Non-Aggregated]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</a:t>
            </a:r>
            <a:r>
              <a:rPr lang="en" sz="2000">
                <a:solidFill>
                  <a:schemeClr val="dk1"/>
                </a:solidFill>
              </a:rPr>
              <a:t>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80" name="Google Shape;580;p83"/>
          <p:cNvSpPr txBox="1"/>
          <p:nvPr/>
        </p:nvSpPr>
        <p:spPr>
          <a:xfrm>
            <a:off x="2060850" y="4415800"/>
            <a:ext cx="5022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0.846		</a:t>
            </a: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0.866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0.867		0.867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Good Fit	Overfitting →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4D79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81" name="Google Shape;581;p83" title="Screenshot 2025-05-12 at 12.18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625" y="1566050"/>
            <a:ext cx="5793501" cy="295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4"/>
          <p:cNvSpPr/>
          <p:nvPr/>
        </p:nvSpPr>
        <p:spPr>
          <a:xfrm>
            <a:off x="1423650" y="1473425"/>
            <a:ext cx="6296700" cy="333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87" name="Google Shape;587;p84"/>
          <p:cNvSpPr txBox="1"/>
          <p:nvPr/>
        </p:nvSpPr>
        <p:spPr>
          <a:xfrm>
            <a:off x="2046745" y="4386725"/>
            <a:ext cx="4953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0.786		0.842		</a:t>
            </a: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0.853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0.853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			</a:t>
            </a:r>
            <a:r>
              <a:rPr b="1" lang="en" sz="2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Lesser Fit</a:t>
            </a:r>
            <a:endParaRPr b="1" sz="2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4D79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88" name="Google Shape;588;p84"/>
          <p:cNvSpPr txBox="1"/>
          <p:nvPr>
            <p:ph idx="2" type="title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[All Months, Aggregated]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89" name="Google Shape;589;p84" title="Screenshot 2025-05-12 at 12.20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275" y="1597203"/>
            <a:ext cx="5674848" cy="29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5"/>
          <p:cNvSpPr/>
          <p:nvPr/>
        </p:nvSpPr>
        <p:spPr>
          <a:xfrm>
            <a:off x="1507200" y="1415200"/>
            <a:ext cx="6129600" cy="333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95" name="Google Shape;595;p85"/>
          <p:cNvSpPr txBox="1"/>
          <p:nvPr/>
        </p:nvSpPr>
        <p:spPr>
          <a:xfrm>
            <a:off x="2077488" y="4335775"/>
            <a:ext cx="4989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0.774		0.791		0.792		0.792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b="1" sz="2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6" name="Google Shape;596;p85"/>
          <p:cNvSpPr txBox="1"/>
          <p:nvPr>
            <p:ph idx="2" type="title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[Cold Months, Non-Aggregated]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97" name="Google Shape;597;p85" title="Screenshot 2025-05-12 at 12.22.1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00" y="1514975"/>
            <a:ext cx="5662625" cy="29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6"/>
          <p:cNvSpPr/>
          <p:nvPr/>
        </p:nvSpPr>
        <p:spPr>
          <a:xfrm>
            <a:off x="1412700" y="1458875"/>
            <a:ext cx="6224400" cy="333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03" name="Google Shape;603;p86"/>
          <p:cNvSpPr txBox="1"/>
          <p:nvPr/>
        </p:nvSpPr>
        <p:spPr>
          <a:xfrm>
            <a:off x="1840495" y="4372175"/>
            <a:ext cx="4981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0.870		</a:t>
            </a: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0.915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0.915		0.922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</a:t>
            </a:r>
            <a:r>
              <a:rPr b="1" lang="en" sz="2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Good Fit	Overfitting →</a:t>
            </a:r>
            <a:endParaRPr b="1" sz="2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4" name="Google Shape;604;p86"/>
          <p:cNvSpPr txBox="1"/>
          <p:nvPr>
            <p:ph idx="2" type="title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[Cold Months, Aggregated]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05" name="Google Shape;605;p86" title="Screenshot 2025-05-12 at 12.24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600" y="1607825"/>
            <a:ext cx="5665626" cy="287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7"/>
          <p:cNvSpPr/>
          <p:nvPr/>
        </p:nvSpPr>
        <p:spPr>
          <a:xfrm>
            <a:off x="1335000" y="1447275"/>
            <a:ext cx="6474000" cy="333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1" name="Google Shape;611;p87"/>
          <p:cNvSpPr txBox="1"/>
          <p:nvPr/>
        </p:nvSpPr>
        <p:spPr>
          <a:xfrm>
            <a:off x="2087888" y="4377300"/>
            <a:ext cx="51186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0.923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0.929		0.929		0.929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Good Fit	Overfitting →</a:t>
            </a:r>
            <a:endParaRPr b="1" sz="2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2" name="Google Shape;612;p87"/>
          <p:cNvSpPr txBox="1"/>
          <p:nvPr>
            <p:ph idx="2" type="title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[Warm Months, Non-Aggregated]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13" name="Google Shape;613;p87" title="Screenshot 2025-05-12 at 12.25.4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350" y="1546000"/>
            <a:ext cx="5715027" cy="294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/>
          <p:nvPr>
            <p:ph idx="2" type="title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Microgrids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7" name="Google Shape;387;p61"/>
          <p:cNvSpPr txBox="1"/>
          <p:nvPr/>
        </p:nvSpPr>
        <p:spPr>
          <a:xfrm>
            <a:off x="291600" y="1373175"/>
            <a:ext cx="85308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●"/>
            </a:pPr>
            <a:r>
              <a:rPr b="1" lang="en" sz="15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Microgrid: </a:t>
            </a:r>
            <a:r>
              <a:rPr lang="en" sz="15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 group of interconnected loads and distributed energy resources within clearly defined electrical boundaries that acts as a single controllable entity with respect to the grid.</a:t>
            </a:r>
            <a:endParaRPr sz="15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Can operate in either grid-connected or in island mode, including entirely off-grid applications.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●"/>
            </a:pPr>
            <a:r>
              <a:rPr b="1" lang="en" sz="15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Key components:</a:t>
            </a:r>
            <a:endParaRPr b="1" sz="15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Electricity Generation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Hepta Slab"/>
              <a:buChar char="○"/>
            </a:pPr>
            <a:r>
              <a:rPr lang="en" sz="11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(solar, wind, diesel/natural gas generator)</a:t>
            </a:r>
            <a:endParaRPr sz="11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Storage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Hepta Slab"/>
              <a:buChar char="○"/>
            </a:pPr>
            <a:r>
              <a:rPr lang="en" sz="11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(battery, hydrogen)</a:t>
            </a:r>
            <a:endParaRPr sz="11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Control System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Hepta Slab"/>
              <a:buChar char="○"/>
            </a:pPr>
            <a:r>
              <a:rPr lang="en" sz="11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(balancing loads, </a:t>
            </a:r>
            <a:r>
              <a:rPr lang="en" sz="11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managing</a:t>
            </a:r>
            <a:r>
              <a:rPr lang="en" sz="11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 energy flow)</a:t>
            </a:r>
            <a:endParaRPr sz="11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●"/>
            </a:pPr>
            <a:r>
              <a:rPr b="1" lang="en" sz="15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Distributed Energy Resources!!!</a:t>
            </a:r>
            <a:endParaRPr b="1" sz="15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Independence, resilience, decarbonization</a:t>
            </a:r>
            <a:endParaRPr sz="15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88" name="Google Shape;388;p61"/>
          <p:cNvSpPr/>
          <p:nvPr/>
        </p:nvSpPr>
        <p:spPr>
          <a:xfrm>
            <a:off x="5686500" y="2571750"/>
            <a:ext cx="3135900" cy="2013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89" name="Google Shape;389;p61" title="microgrid-graphic-01.png"/>
          <p:cNvPicPr preferRelativeResize="0"/>
          <p:nvPr/>
        </p:nvPicPr>
        <p:blipFill rotWithShape="1">
          <a:blip r:embed="rId3">
            <a:alphaModFix/>
          </a:blip>
          <a:srcRect b="5179" l="2059" r="1684" t="3795"/>
          <a:stretch/>
        </p:blipFill>
        <p:spPr>
          <a:xfrm>
            <a:off x="5809375" y="2763325"/>
            <a:ext cx="2966176" cy="16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1"/>
          <p:cNvSpPr txBox="1"/>
          <p:nvPr/>
        </p:nvSpPr>
        <p:spPr>
          <a:xfrm>
            <a:off x="134150" y="4782625"/>
            <a:ext cx="8022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[1, 2]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8"/>
          <p:cNvSpPr/>
          <p:nvPr/>
        </p:nvSpPr>
        <p:spPr>
          <a:xfrm>
            <a:off x="1514700" y="1397125"/>
            <a:ext cx="6114600" cy="333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9" name="Google Shape;619;p88"/>
          <p:cNvSpPr txBox="1"/>
          <p:nvPr/>
        </p:nvSpPr>
        <p:spPr>
          <a:xfrm>
            <a:off x="2046150" y="4310425"/>
            <a:ext cx="5051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0.856		</a:t>
            </a:r>
            <a:r>
              <a:rPr lang="en" sz="200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0.867</a:t>
            </a: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0.867		0.868</a:t>
            </a:r>
            <a:endParaRPr sz="200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</a:t>
            </a:r>
            <a:r>
              <a:rPr b="1" lang="en" sz="2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Lesser </a:t>
            </a:r>
            <a:r>
              <a:rPr b="1" lang="en" sz="2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Fit		</a:t>
            </a:r>
            <a:endParaRPr b="1" sz="2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0" name="Google Shape;620;p88"/>
          <p:cNvSpPr txBox="1"/>
          <p:nvPr>
            <p:ph idx="2" type="title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[Warm Months, Aggregated]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21" name="Google Shape;621;p88" title="Screenshot 2025-05-12 at 12.27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800" y="1501425"/>
            <a:ext cx="5584849" cy="287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9"/>
          <p:cNvSpPr/>
          <p:nvPr/>
        </p:nvSpPr>
        <p:spPr>
          <a:xfrm>
            <a:off x="445000" y="1323050"/>
            <a:ext cx="3366300" cy="367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27" name="Google Shape;627;p89"/>
          <p:cNvSpPr txBox="1"/>
          <p:nvPr>
            <p:ph idx="2" type="title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28" name="Google Shape;628;p89" title="download-7.png"/>
          <p:cNvPicPr preferRelativeResize="0"/>
          <p:nvPr/>
        </p:nvPicPr>
        <p:blipFill rotWithShape="1">
          <a:blip r:embed="rId3">
            <a:alphaModFix/>
          </a:blip>
          <a:srcRect b="0" l="20140" r="59856" t="7002"/>
          <a:stretch/>
        </p:blipFill>
        <p:spPr>
          <a:xfrm>
            <a:off x="821925" y="1427538"/>
            <a:ext cx="2465224" cy="3463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9" name="Google Shape;629;p89"/>
          <p:cNvGraphicFramePr/>
          <p:nvPr/>
        </p:nvGraphicFramePr>
        <p:xfrm>
          <a:off x="4021625" y="186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{47CC41EA-4ADA-48ED-BFAF-CA119EA2B107}</a:tableStyleId>
              </a:tblPr>
              <a:tblGrid>
                <a:gridCol w="1366450"/>
                <a:gridCol w="3459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Data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Cold Months, Aggregated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Best Model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Quadratic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Equation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y = -0.0035 * x² + 1.7463 * x + -16.6515</a:t>
                      </a:r>
                      <a:endParaRPr sz="13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R²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0.915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RMSE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16.25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MAE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12.57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0"/>
          <p:cNvSpPr/>
          <p:nvPr/>
        </p:nvSpPr>
        <p:spPr>
          <a:xfrm>
            <a:off x="445000" y="1323050"/>
            <a:ext cx="3366300" cy="367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35" name="Google Shape;635;p90"/>
          <p:cNvSpPr txBox="1"/>
          <p:nvPr>
            <p:ph idx="2" type="title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36" name="Google Shape;636;p90" title="download-9.png"/>
          <p:cNvPicPr preferRelativeResize="0"/>
          <p:nvPr/>
        </p:nvPicPr>
        <p:blipFill rotWithShape="1">
          <a:blip r:embed="rId3">
            <a:alphaModFix/>
          </a:blip>
          <a:srcRect b="0" l="0" r="79883" t="5882"/>
          <a:stretch/>
        </p:blipFill>
        <p:spPr>
          <a:xfrm>
            <a:off x="846763" y="1484150"/>
            <a:ext cx="2433322" cy="3434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7" name="Google Shape;637;p90"/>
          <p:cNvGraphicFramePr/>
          <p:nvPr/>
        </p:nvGraphicFramePr>
        <p:xfrm>
          <a:off x="4068675" y="192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{47CC41EA-4ADA-48ED-BFAF-CA119EA2B107}</a:tableStyleId>
              </a:tblPr>
              <a:tblGrid>
                <a:gridCol w="1342925"/>
                <a:gridCol w="3483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Data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Warm Months, Non-Aggregated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Best Model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Linear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Equation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y = 0.0292 * x + 0.3607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R²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0.923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RMSE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2.310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MAE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1.271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1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Conclusions &amp; Future Work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643" name="Google Shape;643;p91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2"/>
          <p:cNvSpPr/>
          <p:nvPr/>
        </p:nvSpPr>
        <p:spPr>
          <a:xfrm>
            <a:off x="6843204" y="2613990"/>
            <a:ext cx="1706400" cy="2449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49" name="Google Shape;649;p92"/>
          <p:cNvSpPr txBox="1"/>
          <p:nvPr/>
        </p:nvSpPr>
        <p:spPr>
          <a:xfrm>
            <a:off x="432650" y="1373175"/>
            <a:ext cx="44667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Cons (kWh) vs. Temp (°F)</a:t>
            </a:r>
            <a:endParaRPr b="1" sz="17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All months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Aggregated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Quadratic Fit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sp>
        <p:nvSpPr>
          <p:cNvPr id="650" name="Google Shape;650;p92"/>
          <p:cNvSpPr txBox="1"/>
          <p:nvPr>
            <p:ph idx="2" type="title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Conclusions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51" name="Google Shape;651;p92" title="download-9.png"/>
          <p:cNvPicPr preferRelativeResize="0"/>
          <p:nvPr/>
        </p:nvPicPr>
        <p:blipFill rotWithShape="1">
          <a:blip r:embed="rId3">
            <a:alphaModFix/>
          </a:blip>
          <a:srcRect b="0" l="0" r="79883" t="5882"/>
          <a:stretch/>
        </p:blipFill>
        <p:spPr>
          <a:xfrm>
            <a:off x="6912832" y="2729807"/>
            <a:ext cx="1472024" cy="22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2"/>
          <p:cNvSpPr/>
          <p:nvPr/>
        </p:nvSpPr>
        <p:spPr>
          <a:xfrm>
            <a:off x="4593600" y="2613975"/>
            <a:ext cx="1706400" cy="2487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53" name="Google Shape;653;p92"/>
          <p:cNvSpPr txBox="1"/>
          <p:nvPr/>
        </p:nvSpPr>
        <p:spPr>
          <a:xfrm>
            <a:off x="4336825" y="1373175"/>
            <a:ext cx="5002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Prod (kWh) vs. Solar (W/m²) </a:t>
            </a:r>
            <a:endParaRPr sz="1700" u="sng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Cold Months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Aggregated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Quadratic Fit</a:t>
            </a:r>
            <a:endParaRPr sz="16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54" name="Google Shape;654;p92"/>
          <p:cNvSpPr/>
          <p:nvPr/>
        </p:nvSpPr>
        <p:spPr>
          <a:xfrm>
            <a:off x="676375" y="2669475"/>
            <a:ext cx="2232900" cy="2394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55" name="Google Shape;655;p92" title="download-2.png"/>
          <p:cNvPicPr preferRelativeResize="0"/>
          <p:nvPr/>
        </p:nvPicPr>
        <p:blipFill rotWithShape="1">
          <a:blip r:embed="rId4">
            <a:alphaModFix/>
          </a:blip>
          <a:srcRect b="0" l="20267" r="60004" t="7587"/>
          <a:stretch/>
        </p:blipFill>
        <p:spPr>
          <a:xfrm>
            <a:off x="905176" y="2708345"/>
            <a:ext cx="1715182" cy="231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6" name="Google Shape;656;p92"/>
          <p:cNvSpPr txBox="1"/>
          <p:nvPr/>
        </p:nvSpPr>
        <p:spPr>
          <a:xfrm>
            <a:off x="6391800" y="1610338"/>
            <a:ext cx="2879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Warm Months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Non-aggregated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Linear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pic>
        <p:nvPicPr>
          <p:cNvPr id="657" name="Google Shape;657;p92" title="Screenshot 2025-05-01 at 12.48.2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137" y="2773913"/>
            <a:ext cx="1593325" cy="21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/>
          <p:nvPr>
            <p:ph idx="2" type="title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Future Work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63" name="Google Shape;663;p93"/>
          <p:cNvSpPr txBox="1"/>
          <p:nvPr/>
        </p:nvSpPr>
        <p:spPr>
          <a:xfrm>
            <a:off x="374750" y="1373175"/>
            <a:ext cx="86142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300"/>
              <a:buFont typeface="Hepta Slab"/>
              <a:buChar char="●"/>
            </a:pPr>
            <a:r>
              <a:rPr lang="en" sz="23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Applying energy/weather models to microgrid control system algorithms</a:t>
            </a:r>
            <a:endParaRPr sz="23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300"/>
              <a:buFont typeface="Hepta Slab"/>
              <a:buChar char="●"/>
            </a:pPr>
            <a:r>
              <a:rPr lang="en" sz="23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Training algorithms to write custom models based on observed system behavior</a:t>
            </a:r>
            <a:endParaRPr sz="23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pic>
        <p:nvPicPr>
          <p:cNvPr descr="a blue and white drawing of a ghost with the word rebornd written on it (Provided by Tenor)" id="664" name="Google Shape;66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00" y="3613600"/>
            <a:ext cx="1330000" cy="133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isometric drawing of a laptop with the letter b on it (Provided by Tenor)" id="665" name="Google Shape;66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525" y="3578123"/>
            <a:ext cx="1604622" cy="14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4"/>
          <p:cNvSpPr txBox="1"/>
          <p:nvPr>
            <p:ph idx="2" type="title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THANK YOU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71" name="Google Shape;671;p94"/>
          <p:cNvSpPr txBox="1"/>
          <p:nvPr/>
        </p:nvSpPr>
        <p:spPr>
          <a:xfrm>
            <a:off x="374750" y="1373175"/>
            <a:ext cx="86142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Questions?</a:t>
            </a:r>
            <a:endParaRPr sz="24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5"/>
          <p:cNvSpPr txBox="1"/>
          <p:nvPr>
            <p:ph idx="2" type="title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# References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677" name="Google Shape;677;p95"/>
          <p:cNvSpPr txBox="1"/>
          <p:nvPr/>
        </p:nvSpPr>
        <p:spPr>
          <a:xfrm>
            <a:off x="486000" y="1373175"/>
            <a:ext cx="81720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https://www.energy.gov/sites/default/files/2024-02/46060_DOE_GDO_Microgrid_Overview_Fact_Sheet_RELEASE_508.pdf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https://www.naseo.org/issues/electricity/microgrids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https://www.shinnecock-nsn.gov/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</a:rPr>
              <a:t>https://www.enfsolar.com/Product/pdf/Crystalline/559a2d162d49e.pdf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https://enlighten.enphaseenergy.com/web/4881367/today/graph/hours?v=3.4.0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https://www.solarinsure.com/what-does-enphase-enlighten-do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https://tech-stack.com/blog/microgrid-optimization/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https://www.cretechnology.com/en/blog/microgrid-controller/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https://www.visualcrossing.com/weather-query-builder/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idx="2" type="title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Shinnecock Indian Nation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96" name="Google Shape;396;p62"/>
          <p:cNvSpPr txBox="1"/>
          <p:nvPr/>
        </p:nvSpPr>
        <p:spPr>
          <a:xfrm>
            <a:off x="291600" y="1373175"/>
            <a:ext cx="56919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b="1"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The Nation</a:t>
            </a: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: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One of the oldest self-governing </a:t>
            </a: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Indigenous</a:t>
            </a: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 tribes in North America, residing in Southampton on the eastern end of Long Island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b="1"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Ayeu Transitional Housing</a:t>
            </a: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: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Provides temporary, sustainable shelter to tribe members in need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b="1"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Solar Power</a:t>
            </a: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: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27 kW solar array on site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+ energy storage → microgrid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397" name="Google Shape;397;p62" title="Screenshot 2025-04-30 at 11.22.08 AM.png"/>
          <p:cNvPicPr preferRelativeResize="0"/>
          <p:nvPr/>
        </p:nvPicPr>
        <p:blipFill rotWithShape="1">
          <a:blip r:embed="rId3">
            <a:alphaModFix/>
          </a:blip>
          <a:srcRect b="5749" l="7612" r="4172" t="0"/>
          <a:stretch/>
        </p:blipFill>
        <p:spPr>
          <a:xfrm>
            <a:off x="6435850" y="1373175"/>
            <a:ext cx="2222073" cy="103237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8" name="Google Shape;398;p62"/>
          <p:cNvPicPr preferRelativeResize="0"/>
          <p:nvPr/>
        </p:nvPicPr>
        <p:blipFill rotWithShape="1">
          <a:blip r:embed="rId4">
            <a:alphaModFix/>
          </a:blip>
          <a:srcRect b="16515" l="0" r="0" t="10149"/>
          <a:stretch/>
        </p:blipFill>
        <p:spPr>
          <a:xfrm>
            <a:off x="6435850" y="3681487"/>
            <a:ext cx="2222075" cy="120252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9" name="Google Shape;399;p62" title="Screenshot 2025-03-31 at 1.17.41 PM.png"/>
          <p:cNvPicPr preferRelativeResize="0"/>
          <p:nvPr/>
        </p:nvPicPr>
        <p:blipFill rotWithShape="1">
          <a:blip r:embed="rId5">
            <a:alphaModFix/>
          </a:blip>
          <a:srcRect b="17516" l="0" r="0" t="22820"/>
          <a:stretch/>
        </p:blipFill>
        <p:spPr>
          <a:xfrm>
            <a:off x="6435850" y="2529226"/>
            <a:ext cx="2222074" cy="102857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" name="Google Shape;400;p62"/>
          <p:cNvSpPr txBox="1"/>
          <p:nvPr/>
        </p:nvSpPr>
        <p:spPr>
          <a:xfrm>
            <a:off x="207250" y="4713150"/>
            <a:ext cx="94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[3]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Kwiksatik Megan Coburn Sticker (Provided by Tenor)" id="401" name="Google Shape;401;p62"/>
          <p:cNvPicPr preferRelativeResize="0"/>
          <p:nvPr/>
        </p:nvPicPr>
        <p:blipFill rotWithShape="1">
          <a:blip r:embed="rId6">
            <a:alphaModFix/>
          </a:blip>
          <a:srcRect b="15117" l="20704" r="0" t="0"/>
          <a:stretch/>
        </p:blipFill>
        <p:spPr>
          <a:xfrm>
            <a:off x="7803050" y="1498825"/>
            <a:ext cx="490275" cy="4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>
            <p:ph idx="2" type="title"/>
          </p:nvPr>
        </p:nvSpPr>
        <p:spPr>
          <a:xfrm>
            <a:off x="291525" y="490875"/>
            <a:ext cx="53292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Technology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07" name="Google Shape;407;p63"/>
          <p:cNvSpPr txBox="1"/>
          <p:nvPr/>
        </p:nvSpPr>
        <p:spPr>
          <a:xfrm>
            <a:off x="291600" y="1373175"/>
            <a:ext cx="53292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b="1"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JA Solar JAP6-72/315/3BB</a:t>
            </a:r>
            <a:endParaRPr b="1"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Multicrystalline Silicon Modules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b="1"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Enphase Enlighten</a:t>
            </a:r>
            <a:endParaRPr b="1"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Access to generation and consumption data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Every 15-minutes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Insight into solar efficiency, identifying problems,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minimizing usage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Built into individual microinverters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08" name="Google Shape;408;p63"/>
          <p:cNvSpPr/>
          <p:nvPr/>
        </p:nvSpPr>
        <p:spPr>
          <a:xfrm>
            <a:off x="5683588" y="2107530"/>
            <a:ext cx="3327900" cy="2043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9" name="Google Shape;409;p63"/>
          <p:cNvSpPr/>
          <p:nvPr/>
        </p:nvSpPr>
        <p:spPr>
          <a:xfrm>
            <a:off x="5708900" y="4223500"/>
            <a:ext cx="3252000" cy="814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0" name="Google Shape;410;p63"/>
          <p:cNvSpPr/>
          <p:nvPr/>
        </p:nvSpPr>
        <p:spPr>
          <a:xfrm>
            <a:off x="5708890" y="252550"/>
            <a:ext cx="3277500" cy="1753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11" name="Google Shape;411;p63" title="Screenshot 2025-04-30 at 12.09.02 PM.png"/>
          <p:cNvPicPr preferRelativeResize="0"/>
          <p:nvPr/>
        </p:nvPicPr>
        <p:blipFill rotWithShape="1">
          <a:blip r:embed="rId3">
            <a:alphaModFix/>
          </a:blip>
          <a:srcRect b="0" l="3023" r="3360" t="0"/>
          <a:stretch/>
        </p:blipFill>
        <p:spPr>
          <a:xfrm>
            <a:off x="5818098" y="312860"/>
            <a:ext cx="3058876" cy="158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2" name="Google Shape;412;p63" title="Screenshot 2025-04-30 at 12.33.27 PM.png"/>
          <p:cNvPicPr preferRelativeResize="0"/>
          <p:nvPr/>
        </p:nvPicPr>
        <p:blipFill rotWithShape="1">
          <a:blip r:embed="rId4">
            <a:alphaModFix/>
          </a:blip>
          <a:srcRect b="0" l="2461" r="3216" t="0"/>
          <a:stretch/>
        </p:blipFill>
        <p:spPr>
          <a:xfrm>
            <a:off x="5917262" y="2161353"/>
            <a:ext cx="2860758" cy="19365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" name="Google Shape;413;p63" title="Screenshot 2025-04-30 at 12.34.12 PM.png"/>
          <p:cNvPicPr preferRelativeResize="0"/>
          <p:nvPr/>
        </p:nvPicPr>
        <p:blipFill rotWithShape="1">
          <a:blip r:embed="rId5">
            <a:alphaModFix/>
          </a:blip>
          <a:srcRect b="6604" l="2005" r="1562" t="26755"/>
          <a:stretch/>
        </p:blipFill>
        <p:spPr>
          <a:xfrm>
            <a:off x="5789029" y="4252321"/>
            <a:ext cx="3091614" cy="7566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p63"/>
          <p:cNvSpPr txBox="1"/>
          <p:nvPr/>
        </p:nvSpPr>
        <p:spPr>
          <a:xfrm>
            <a:off x="100050" y="4723875"/>
            <a:ext cx="1758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[4, 5, 6]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/>
          <p:nvPr>
            <p:ph idx="2" type="title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Microgrid Implementation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20" name="Google Shape;420;p64"/>
          <p:cNvSpPr txBox="1"/>
          <p:nvPr/>
        </p:nvSpPr>
        <p:spPr>
          <a:xfrm>
            <a:off x="291600" y="1373175"/>
            <a:ext cx="6556800" cy="3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b="1"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storage: </a:t>
            </a: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batteries, hydrogen</a:t>
            </a:r>
            <a:endParaRPr sz="15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b="1"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Control system: </a:t>
            </a: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Smart Energy Management System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Uses real-time data and advanced algorithms to control the operation of energy systems within a microgrid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Coordinates assets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Manages energy generation, distribution, and storage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Controls interaction with grid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Optimizes energy flow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Operates autonomously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Predictive &amp; adaptive control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User interface &amp; analytics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21" name="Google Shape;421;p64"/>
          <p:cNvSpPr/>
          <p:nvPr/>
        </p:nvSpPr>
        <p:spPr>
          <a:xfrm>
            <a:off x="6696475" y="3405775"/>
            <a:ext cx="2295600" cy="1370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2" name="Google Shape;422;p64"/>
          <p:cNvSpPr txBox="1"/>
          <p:nvPr/>
        </p:nvSpPr>
        <p:spPr>
          <a:xfrm>
            <a:off x="8025350" y="3405800"/>
            <a:ext cx="802200" cy="28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[1, 2]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23" name="Google Shape;423;p64" title="unifilaire_microgrid_2-scaled.jpg"/>
          <p:cNvPicPr preferRelativeResize="0"/>
          <p:nvPr/>
        </p:nvPicPr>
        <p:blipFill rotWithShape="1">
          <a:blip r:embed="rId3">
            <a:alphaModFix/>
          </a:blip>
          <a:srcRect b="14270" l="0" r="0" t="13292"/>
          <a:stretch/>
        </p:blipFill>
        <p:spPr>
          <a:xfrm>
            <a:off x="6848875" y="3466025"/>
            <a:ext cx="1990799" cy="12499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4" name="Google Shape;424;p64"/>
          <p:cNvSpPr/>
          <p:nvPr/>
        </p:nvSpPr>
        <p:spPr>
          <a:xfrm>
            <a:off x="6696475" y="1677425"/>
            <a:ext cx="2295600" cy="1424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25" name="Google Shape;425;p64" title="unifilaire_ablis-2048x1071.jpg"/>
          <p:cNvPicPr preferRelativeResize="0"/>
          <p:nvPr/>
        </p:nvPicPr>
        <p:blipFill rotWithShape="1">
          <a:blip r:embed="rId4">
            <a:alphaModFix/>
          </a:blip>
          <a:srcRect b="0" l="6781" r="6495" t="0"/>
          <a:stretch/>
        </p:blipFill>
        <p:spPr>
          <a:xfrm>
            <a:off x="6806564" y="1724713"/>
            <a:ext cx="2075423" cy="12474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6" name="Google Shape;426;p64"/>
          <p:cNvSpPr txBox="1"/>
          <p:nvPr/>
        </p:nvSpPr>
        <p:spPr>
          <a:xfrm>
            <a:off x="100050" y="4723875"/>
            <a:ext cx="1758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[7, 8]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/>
          <p:nvPr>
            <p:ph idx="2" type="title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Predictive &amp; Adaptive Control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32" name="Google Shape;432;p65"/>
          <p:cNvSpPr txBox="1"/>
          <p:nvPr/>
        </p:nvSpPr>
        <p:spPr>
          <a:xfrm>
            <a:off x="291600" y="1373175"/>
            <a:ext cx="8901300" cy="22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Using </a:t>
            </a:r>
            <a:r>
              <a:rPr b="1"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weather patterns</a:t>
            </a: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 to predict system behavior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Generating models based on real-time data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○"/>
            </a:pPr>
            <a:r>
              <a:rPr b="1"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Consumption</a:t>
            </a: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 vs. </a:t>
            </a:r>
            <a:r>
              <a:rPr b="1"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Temperature</a:t>
            </a:r>
            <a:endParaRPr b="1"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○"/>
            </a:pPr>
            <a:r>
              <a:rPr b="1"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Production</a:t>
            </a: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 vs. </a:t>
            </a:r>
            <a:r>
              <a:rPr b="1"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Solar Irradiance</a:t>
            </a:r>
            <a:endParaRPr b="1"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Implement appropriate control based on anticipation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descr="a cartoon drawing of a sun with rays coming out of it (Provided by Tenor)" id="433" name="Google Shape;4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472" y="3460675"/>
            <a:ext cx="1661326" cy="166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thermometer with a red thermometer sticking out of it . (Provided by Tenor)" id="434" name="Google Shape;434;p65"/>
          <p:cNvPicPr preferRelativeResize="0"/>
          <p:nvPr/>
        </p:nvPicPr>
        <p:blipFill rotWithShape="1">
          <a:blip r:embed="rId4">
            <a:alphaModFix/>
          </a:blip>
          <a:srcRect b="0" l="61336" r="0" t="0"/>
          <a:stretch/>
        </p:blipFill>
        <p:spPr>
          <a:xfrm>
            <a:off x="7675000" y="3564875"/>
            <a:ext cx="473354" cy="110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cloud with a yellow lightning bolt in the middle . (Provided by Tenor)" id="435" name="Google Shape;43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075" y="3647183"/>
            <a:ext cx="1288325" cy="1288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and blue swirl on a white background is a hurricane . (Provided by Tenor)" id="436" name="Google Shape;43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600" y="3647175"/>
            <a:ext cx="1191200" cy="11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/>
          <p:nvPr>
            <p:ph idx="2" type="title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Example Scenario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42" name="Google Shape;442;p66"/>
          <p:cNvSpPr txBox="1"/>
          <p:nvPr/>
        </p:nvSpPr>
        <p:spPr>
          <a:xfrm>
            <a:off x="291600" y="1373175"/>
            <a:ext cx="89013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Receives a Severe Storm Warning 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Reduces non-critical load (decorative lighting, EV charging stations)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Initiates full charging of all energy storage banks (using distributed sources and grid, if applicable)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Prepares to shift to backup sources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Using energy production prediction models, system recalculates anticipated energy availability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Using load prediction models, system monitors, optimizes, and prioritizes energy dispatch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43" name="Google Shape;443;p66"/>
          <p:cNvSpPr/>
          <p:nvPr/>
        </p:nvSpPr>
        <p:spPr>
          <a:xfrm>
            <a:off x="7333075" y="202300"/>
            <a:ext cx="1053900" cy="882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a yellow triangle with a green exclamation mark on it (Provided by Tenor)" id="444" name="Google Shape;4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481" y="125450"/>
            <a:ext cx="923069" cy="88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/>
          <p:nvPr>
            <p:ph idx="2" type="title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Data Sourcing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433575" y="1250225"/>
            <a:ext cx="44433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●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Data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○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Enphase Enlighten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●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Weather Data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○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Visual Crossing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○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Global weather API including historical weather data, current conditions, up-to-date forecasts, and historical forecast information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●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April 2024 - March 2025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51" name="Google Shape;451;p67" title="Screenshot 2025-05-01 at 10.13.2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693" y="1443450"/>
            <a:ext cx="4137534" cy="34550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lue circle with a blue rectangle in the center (Provided by Tenor)" id="452" name="Google Shape;45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150" y="176975"/>
            <a:ext cx="882300" cy="8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7"/>
          <p:cNvSpPr txBox="1"/>
          <p:nvPr/>
        </p:nvSpPr>
        <p:spPr>
          <a:xfrm>
            <a:off x="0" y="4769925"/>
            <a:ext cx="67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[5, 9]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